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9" r:id="rId1"/>
  </p:sldMasterIdLst>
  <p:notesMasterIdLst>
    <p:notesMasterId r:id="rId14"/>
  </p:notesMasterIdLst>
  <p:handoutMasterIdLst>
    <p:handoutMasterId r:id="rId15"/>
  </p:handoutMasterIdLst>
  <p:sldIdLst>
    <p:sldId id="957" r:id="rId2"/>
    <p:sldId id="1067" r:id="rId3"/>
    <p:sldId id="1068" r:id="rId4"/>
    <p:sldId id="1069" r:id="rId5"/>
    <p:sldId id="1070" r:id="rId6"/>
    <p:sldId id="1074" r:id="rId7"/>
    <p:sldId id="1075" r:id="rId8"/>
    <p:sldId id="1076" r:id="rId9"/>
    <p:sldId id="1071" r:id="rId10"/>
    <p:sldId id="1072" r:id="rId11"/>
    <p:sldId id="1073" r:id="rId12"/>
    <p:sldId id="1018" r:id="rId13"/>
  </p:sldIdLst>
  <p:sldSz cx="12198350" cy="6858000"/>
  <p:notesSz cx="6858000" cy="9686925"/>
  <p:custDataLst>
    <p:tags r:id="rId16"/>
  </p:custDataLst>
  <p:defaultTextStyle>
    <a:defPPr>
      <a:defRPr lang="de-DE"/>
    </a:defPPr>
    <a:lvl1pPr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pos="210">
          <p15:clr>
            <a:srgbClr val="A4A3A4"/>
          </p15:clr>
        </p15:guide>
        <p15:guide id="7" pos="395">
          <p15:clr>
            <a:srgbClr val="A4A3A4"/>
          </p15:clr>
        </p15:guide>
        <p15:guide id="8" pos="3842">
          <p15:clr>
            <a:srgbClr val="A4A3A4"/>
          </p15:clr>
        </p15:guide>
        <p15:guide id="9" pos="3933">
          <p15:clr>
            <a:srgbClr val="A4A3A4"/>
          </p15:clr>
        </p15:guide>
        <p15:guide id="10" pos="7380">
          <p15:clr>
            <a:srgbClr val="A4A3A4"/>
          </p15:clr>
        </p15:guide>
        <p15:guide id="11" pos="5566">
          <p15:clr>
            <a:srgbClr val="A4A3A4"/>
          </p15:clr>
        </p15:guide>
        <p15:guide id="12" orient="horz" pos="3902" userDrawn="1">
          <p15:clr>
            <a:srgbClr val="A4A3A4"/>
          </p15:clr>
        </p15:guide>
        <p15:guide id="13" orient="horz" pos="654">
          <p15:clr>
            <a:srgbClr val="A4A3A4"/>
          </p15:clr>
        </p15:guide>
        <p15:guide id="14" orient="horz" pos="2453" userDrawn="1">
          <p15:clr>
            <a:srgbClr val="A4A3A4"/>
          </p15:clr>
        </p15:guide>
        <p15:guide id="15" orient="horz" pos="2360">
          <p15:clr>
            <a:srgbClr val="A4A3A4"/>
          </p15:clr>
        </p15:guide>
        <p15:guide id="16" orient="horz" pos="90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  <p15:guide id="3" orient="horz" pos="3051">
          <p15:clr>
            <a:srgbClr val="A4A3A4"/>
          </p15:clr>
        </p15:guide>
        <p15:guide id="4" pos="2160">
          <p15:clr>
            <a:srgbClr val="A4A3A4"/>
          </p15:clr>
        </p15:guide>
        <p15:guide id="5" orient="horz" pos="2870">
          <p15:clr>
            <a:srgbClr val="A4A3A4"/>
          </p15:clr>
        </p15:guide>
        <p15:guide id="6" orient="horz" pos="466">
          <p15:clr>
            <a:srgbClr val="A4A3A4"/>
          </p15:clr>
        </p15:guide>
        <p15:guide id="7" orient="horz" pos="5637">
          <p15:clr>
            <a:srgbClr val="A4A3A4"/>
          </p15:clr>
        </p15:guide>
        <p15:guide id="8" orient="horz" pos="2733">
          <p15:clr>
            <a:srgbClr val="A4A3A4"/>
          </p15:clr>
        </p15:guide>
        <p15:guide id="9" pos="4156">
          <p15:clr>
            <a:srgbClr val="A4A3A4"/>
          </p15:clr>
        </p15:guide>
        <p15:guide id="10" pos="16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0A58"/>
    <a:srgbClr val="5C3269"/>
    <a:srgbClr val="313355"/>
    <a:srgbClr val="6568A7"/>
    <a:srgbClr val="F99DC9"/>
    <a:srgbClr val="E8EEF7"/>
    <a:srgbClr val="879BAA"/>
    <a:srgbClr val="A11760"/>
    <a:srgbClr val="F86C83"/>
    <a:srgbClr val="CF0A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66" autoAdjust="0"/>
    <p:restoredTop sz="94660" autoAdjust="0"/>
  </p:normalViewPr>
  <p:slideViewPr>
    <p:cSldViewPr snapToObjects="1" showGuides="1">
      <p:cViewPr varScale="1">
        <p:scale>
          <a:sx n="114" d="100"/>
          <a:sy n="114" d="100"/>
        </p:scale>
        <p:origin x="816" y="108"/>
      </p:cViewPr>
      <p:guideLst>
        <p:guide orient="horz" pos="210"/>
        <p:guide pos="395"/>
        <p:guide pos="3842"/>
        <p:guide pos="3933"/>
        <p:guide pos="7380"/>
        <p:guide pos="5566"/>
        <p:guide orient="horz" pos="3902"/>
        <p:guide orient="horz" pos="654"/>
        <p:guide orient="horz" pos="2453"/>
        <p:guide orient="horz" pos="2360"/>
        <p:guide orient="horz" pos="909"/>
      </p:guideLst>
    </p:cSldViewPr>
  </p:slideViewPr>
  <p:outlineViewPr>
    <p:cViewPr>
      <p:scale>
        <a:sx n="33" d="100"/>
        <a:sy n="33" d="100"/>
      </p:scale>
      <p:origin x="0" y="12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Objects="1" showGuides="1">
      <p:cViewPr>
        <p:scale>
          <a:sx n="60" d="100"/>
          <a:sy n="60" d="100"/>
        </p:scale>
        <p:origin x="3570" y="762"/>
      </p:cViewPr>
      <p:guideLst>
        <p:guide orient="horz" pos="3224"/>
        <p:guide pos="2236"/>
        <p:guide orient="horz" pos="3051"/>
        <p:guide pos="2160"/>
        <p:guide orient="horz" pos="2870"/>
        <p:guide orient="horz" pos="466"/>
        <p:guide orient="horz" pos="5637"/>
        <p:guide orient="horz" pos="2733"/>
        <p:guide pos="4156"/>
        <p:guide pos="164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39161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t" anchorCtr="0" compatLnSpc="1">
            <a:prstTxWarp prst="textNoShape">
              <a:avLst/>
            </a:prstTxWarp>
          </a:bodyPr>
          <a:lstStyle>
            <a:lvl1pPr defTabSz="899975">
              <a:spcBef>
                <a:spcPct val="0"/>
              </a:spcBef>
              <a:defRPr sz="11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18840" y="0"/>
            <a:ext cx="3139160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t" anchorCtr="0" compatLnSpc="1">
            <a:prstTxWarp prst="textNoShape">
              <a:avLst/>
            </a:prstTxWarp>
          </a:bodyPr>
          <a:lstStyle>
            <a:lvl1pPr algn="r" defTabSz="899975">
              <a:spcBef>
                <a:spcPct val="0"/>
              </a:spcBef>
              <a:defRPr sz="11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730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64038"/>
            <a:ext cx="3139161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b" anchorCtr="0" compatLnSpc="1">
            <a:prstTxWarp prst="textNoShape">
              <a:avLst/>
            </a:prstTxWarp>
          </a:bodyPr>
          <a:lstStyle>
            <a:lvl1pPr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18840" y="9164038"/>
            <a:ext cx="3139160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b" anchorCtr="0" compatLnSpc="1">
            <a:prstTxWarp prst="textNoShape">
              <a:avLst/>
            </a:prstTxWarp>
          </a:bodyPr>
          <a:lstStyle>
            <a:lvl1pPr algn="r"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>
                <a:latin typeface="Arial" pitchFamily="34" charset="0"/>
              </a:rPr>
              <a:t>Handout </a:t>
            </a:r>
            <a:fld id="{BFC713D8-7968-482B-A79F-9C586FE5053A}" type="slidenum">
              <a:rPr lang="de-DE" smtClean="0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1723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39161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t" anchorCtr="0" compatLnSpc="1">
            <a:prstTxWarp prst="textNoShape">
              <a:avLst/>
            </a:prstTxWarp>
          </a:bodyPr>
          <a:lstStyle>
            <a:lvl1pPr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18840" y="0"/>
            <a:ext cx="3137627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t" anchorCtr="0" compatLnSpc="1">
            <a:prstTxWarp prst="textNoShape">
              <a:avLst/>
            </a:prstTxWarp>
          </a:bodyPr>
          <a:lstStyle>
            <a:lvl1pPr algn="r"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51702" y="739006"/>
            <a:ext cx="6338250" cy="3564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60351" y="4564740"/>
            <a:ext cx="6337300" cy="4321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64038"/>
            <a:ext cx="3139161" cy="521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b" anchorCtr="0" compatLnSpc="1">
            <a:prstTxWarp prst="textNoShape">
              <a:avLst/>
            </a:prstTxWarp>
          </a:bodyPr>
          <a:lstStyle>
            <a:lvl1pPr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18840" y="9164038"/>
            <a:ext cx="3137627" cy="521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b" anchorCtr="0" compatLnSpc="1">
            <a:prstTxWarp prst="textNoShape">
              <a:avLst/>
            </a:prstTxWarp>
          </a:bodyPr>
          <a:lstStyle>
            <a:lvl1pPr algn="r"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877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eaLnBrk="0" fontAlgn="base" hangingPunct="0">
      <a:spcBef>
        <a:spcPts val="0"/>
      </a:spcBef>
      <a:spcAft>
        <a:spcPts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1pPr>
    <a:lvl2pPr marL="126000" indent="-126000" algn="l" rtl="0" eaLnBrk="0" fontAlgn="base" hangingPunct="0">
      <a:spcBef>
        <a:spcPts val="0"/>
      </a:spcBef>
      <a:spcAft>
        <a:spcPts val="0"/>
      </a:spcAft>
      <a:buClr>
        <a:srgbClr val="879BAA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2pPr>
    <a:lvl3pPr marL="252000" indent="-126000" algn="l" rtl="0" eaLnBrk="0" fontAlgn="base" hangingPunct="0">
      <a:spcBef>
        <a:spcPts val="0"/>
      </a:spcBef>
      <a:spcAft>
        <a:spcPts val="0"/>
      </a:spcAft>
      <a:buClr>
        <a:srgbClr val="879BAA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3pPr>
    <a:lvl4pPr marL="378000" indent="-126000" algn="l" rtl="0" eaLnBrk="0" fontAlgn="base" hangingPunct="0">
      <a:spcBef>
        <a:spcPts val="0"/>
      </a:spcBef>
      <a:spcAft>
        <a:spcPts val="0"/>
      </a:spcAft>
      <a:buClr>
        <a:srgbClr val="879BAA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4pPr>
    <a:lvl5pPr marL="504000" indent="-126000" algn="l" rtl="0" eaLnBrk="0" fontAlgn="base" hangingPunct="0">
      <a:spcBef>
        <a:spcPts val="0"/>
      </a:spcBef>
      <a:spcAft>
        <a:spcPts val="0"/>
      </a:spcAft>
      <a:buClr>
        <a:srgbClr val="879BAA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5pPr>
    <a:lvl6pPr marL="504000" indent="-126000" algn="l" defTabSz="457200" rtl="0" eaLnBrk="1" latinLnBrk="0" hangingPunct="1">
      <a:spcBef>
        <a:spcPts val="0"/>
      </a:spcBef>
      <a:spcAft>
        <a:spcPts val="0"/>
      </a:spcAft>
      <a:buClr>
        <a:srgbClr val="BECDD7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504000" indent="-126000" algn="l" defTabSz="457200" rtl="0" eaLnBrk="1" latinLnBrk="0" hangingPunct="1">
      <a:spcBef>
        <a:spcPts val="0"/>
      </a:spcBef>
      <a:spcAft>
        <a:spcPts val="0"/>
      </a:spcAft>
      <a:buClr>
        <a:srgbClr val="BECDD7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504000" indent="-126000" algn="l" defTabSz="457200" rtl="0" eaLnBrk="1" latinLnBrk="0" hangingPunct="1">
      <a:spcBef>
        <a:spcPts val="0"/>
      </a:spcBef>
      <a:spcAft>
        <a:spcPts val="0"/>
      </a:spcAft>
      <a:buClr>
        <a:srgbClr val="BECDD7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504000" indent="-126000" algn="l" defTabSz="457200" rtl="0" eaLnBrk="1" latinLnBrk="0" hangingPunct="1">
      <a:spcBef>
        <a:spcPts val="0"/>
      </a:spcBef>
      <a:spcAft>
        <a:spcPts val="0"/>
      </a:spcAft>
      <a:buClr>
        <a:srgbClr val="BECDD7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7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0.xml"/><Relationship Id="rId1" Type="http://schemas.openxmlformats.org/officeDocument/2006/relationships/tags" Target="../tags/tag59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4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4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0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5.xml"/><Relationship Id="rId4" Type="http://schemas.openxmlformats.org/officeDocument/2006/relationships/tags" Target="../tags/tag7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9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4" Type="http://schemas.openxmlformats.org/officeDocument/2006/relationships/image" Target="../media/image2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A4E81839-D4EF-FE55-992A-87FB974870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13074"/>
          <a:stretch/>
        </p:blipFill>
        <p:spPr>
          <a:xfrm>
            <a:off x="-18000" y="1589"/>
            <a:ext cx="12232800" cy="6856412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5595479" y="4139290"/>
            <a:ext cx="6480000" cy="1663205"/>
          </a:xfrm>
          <a:gradFill>
            <a:gsLst>
              <a:gs pos="88000">
                <a:srgbClr val="F86C83">
                  <a:alpha val="84706"/>
                </a:srgbClr>
              </a:gs>
              <a:gs pos="61000">
                <a:srgbClr val="6568A7">
                  <a:alpha val="84706"/>
                </a:srgbClr>
              </a:gs>
              <a:gs pos="0">
                <a:srgbClr val="313355">
                  <a:alpha val="84706"/>
                </a:srgbClr>
              </a:gs>
              <a:gs pos="100000">
                <a:srgbClr val="F99DC9">
                  <a:alpha val="84706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grpSp>
        <p:nvGrpSpPr>
          <p:cNvPr id="83" name="Gruppieren 82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4" name="Gerade Verbindung 83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5" name="Gerade Verbindung 104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 bwMode="auto">
          <a:xfrm>
            <a:off x="0" y="0"/>
            <a:ext cx="12198350" cy="6861907"/>
          </a:xfrm>
          <a:prstGeom prst="rect">
            <a:avLst/>
          </a:prstGeom>
          <a:solidFill>
            <a:srgbClr val="5C3269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grpSp>
        <p:nvGrpSpPr>
          <p:cNvPr id="4" name="Gruppieren 3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5" name="Gerade Verbindung 4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" name="Gerade Verbindung 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Gerade Verbindung 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Gerade Verbindung 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10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11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12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13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14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15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16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17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18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19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20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21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22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23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24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25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979931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7063" y="1443038"/>
            <a:ext cx="8208962" cy="4748962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7063" y="1443038"/>
            <a:ext cx="6768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1"/>
            </p:custDataLst>
          </p:nvPr>
        </p:nvSpPr>
        <p:spPr>
          <a:xfrm>
            <a:off x="627063" y="1443038"/>
            <a:ext cx="5472112" cy="4748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 hasCustomPrompt="1"/>
            <p:custDataLst>
              <p:tags r:id="rId2"/>
            </p:custDataLst>
          </p:nvPr>
        </p:nvSpPr>
        <p:spPr>
          <a:xfrm>
            <a:off x="6243638" y="1443038"/>
            <a:ext cx="5472112" cy="4748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70859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1"/>
            </p:custDataLst>
          </p:nvPr>
        </p:nvSpPr>
        <p:spPr>
          <a:xfrm>
            <a:off x="627063" y="1443038"/>
            <a:ext cx="5472112" cy="4748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3637" y="1440000"/>
            <a:ext cx="5472000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3637" y="3888000"/>
            <a:ext cx="5472000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347655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1"/>
            </p:custDataLst>
          </p:nvPr>
        </p:nvSpPr>
        <p:spPr>
          <a:xfrm>
            <a:off x="627063" y="1440000"/>
            <a:ext cx="5904000" cy="4752000"/>
          </a:xfrm>
          <a:solidFill>
            <a:srgbClr val="5C3269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 typeface="Arial" pitchFamily="34" charset="0"/>
              <a:buNone/>
              <a:tabLst/>
              <a:defRPr lang="de-DE">
                <a:solidFill>
                  <a:schemeClr val="bg1"/>
                </a:solidFill>
              </a:defRPr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Tx/>
              <a:buChar char="•"/>
              <a:tabLst/>
              <a:defRPr lang="de-DE" smtClean="0">
                <a:solidFill>
                  <a:schemeClr val="bg1"/>
                </a:solidFill>
              </a:defRPr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Tx/>
              <a:buChar char="•"/>
              <a:tabLst/>
              <a:defRPr lang="de-DE" smtClean="0">
                <a:solidFill>
                  <a:schemeClr val="bg1"/>
                </a:solidFill>
              </a:defRPr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Tx/>
              <a:buChar char="•"/>
              <a:tabLst/>
              <a:defRPr lang="de-DE" smtClean="0">
                <a:solidFill>
                  <a:schemeClr val="bg1"/>
                </a:solidFill>
              </a:defRPr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Tx/>
              <a:buChar char="•"/>
              <a:tabLst/>
              <a:defRPr lang="de-DE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3637" y="1746000"/>
            <a:ext cx="5472000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3637" y="3888000"/>
            <a:ext cx="5472000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83715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 userDrawn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7063" y="1443038"/>
            <a:ext cx="8208962" cy="23009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627063" y="3888000"/>
            <a:ext cx="8208962" cy="2304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7063" y="1443038"/>
            <a:ext cx="360045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4370388" y="1443038"/>
            <a:ext cx="3600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4"/>
            </p:custDataLst>
          </p:nvPr>
        </p:nvSpPr>
        <p:spPr>
          <a:xfrm>
            <a:off x="8115750" y="1443038"/>
            <a:ext cx="3600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quarter" idx="1" hasCustomPrompt="1"/>
            <p:custDataLst>
              <p:tags r:id="rId1"/>
            </p:custDataLst>
          </p:nvPr>
        </p:nvSpPr>
        <p:spPr>
          <a:xfrm>
            <a:off x="627063" y="1443038"/>
            <a:ext cx="5472112" cy="2300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 hasCustomPrompt="1"/>
            <p:custDataLst>
              <p:tags r:id="rId2"/>
            </p:custDataLst>
          </p:nvPr>
        </p:nvSpPr>
        <p:spPr>
          <a:xfrm>
            <a:off x="6243638" y="1443038"/>
            <a:ext cx="5472112" cy="2300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 hasCustomPrompt="1"/>
            <p:custDataLst>
              <p:tags r:id="rId3"/>
            </p:custDataLst>
          </p:nvPr>
        </p:nvSpPr>
        <p:spPr>
          <a:xfrm>
            <a:off x="627063" y="3888000"/>
            <a:ext cx="5472112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 hasCustomPrompt="1"/>
            <p:custDataLst>
              <p:tags r:id="rId4"/>
            </p:custDataLst>
          </p:nvPr>
        </p:nvSpPr>
        <p:spPr>
          <a:xfrm>
            <a:off x="6243638" y="3888000"/>
            <a:ext cx="5472112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76722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 userDrawn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lor fill"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grpSp>
        <p:nvGrpSpPr>
          <p:cNvPr id="82" name="Gruppieren 81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3" name="Gerade Verbindung 8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7" name="cdtRectangle 115 Id57350">
            <a:extLst>
              <a:ext uri="{FF2B5EF4-FFF2-40B4-BE49-F238E27FC236}">
                <a16:creationId xmlns:a16="http://schemas.microsoft.com/office/drawing/2014/main" id="{C9C39624-A66D-9833-4122-318768588E12}"/>
              </a:ext>
            </a:extLst>
          </p:cNvPr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ltGray">
          <a:xfrm>
            <a:off x="5595479" y="4139290"/>
            <a:ext cx="6480000" cy="1663205"/>
          </a:xfrm>
          <a:gradFill>
            <a:gsLst>
              <a:gs pos="88000">
                <a:srgbClr val="F86C83">
                  <a:alpha val="84706"/>
                </a:srgbClr>
              </a:gs>
              <a:gs pos="61000">
                <a:srgbClr val="6568A7">
                  <a:alpha val="84706"/>
                </a:srgbClr>
              </a:gs>
              <a:gs pos="0">
                <a:srgbClr val="313355">
                  <a:alpha val="84706"/>
                </a:srgbClr>
              </a:gs>
              <a:gs pos="100000">
                <a:srgbClr val="F99DC9">
                  <a:alpha val="84706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41734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 userDrawn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7063" y="1443038"/>
            <a:ext cx="8208962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 userDrawn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7063" y="1443038"/>
            <a:ext cx="6768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 userDrawn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7063" y="1443038"/>
            <a:ext cx="4032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4804025" y="1443038"/>
            <a:ext cx="4032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 userDrawn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7063" y="1443038"/>
            <a:ext cx="2592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3362400" y="1443038"/>
            <a:ext cx="2736775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4"/>
            </p:custDataLst>
          </p:nvPr>
        </p:nvSpPr>
        <p:spPr>
          <a:xfrm>
            <a:off x="6243638" y="1443038"/>
            <a:ext cx="2592387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5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 userDrawn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7063" y="1443038"/>
            <a:ext cx="8208962" cy="2300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627063" y="3888000"/>
            <a:ext cx="8208962" cy="2304000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 userDrawn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7063" y="1443038"/>
            <a:ext cx="4032000" cy="2300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4804024" y="1443038"/>
            <a:ext cx="4032000" cy="2300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4"/>
            </p:custDataLst>
          </p:nvPr>
        </p:nvSpPr>
        <p:spPr>
          <a:xfrm>
            <a:off x="627063" y="3888000"/>
            <a:ext cx="4032000" cy="2304000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5"/>
            </p:custDataLst>
          </p:nvPr>
        </p:nvSpPr>
        <p:spPr>
          <a:xfrm>
            <a:off x="4804025" y="3888000"/>
            <a:ext cx="4032000" cy="2304000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6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8996" y="1440000"/>
            <a:ext cx="7539354" cy="4752000"/>
          </a:xfrm>
          <a:solidFill>
            <a:srgbClr val="5C3269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chemeClr val="bg1"/>
                </a:solidFill>
              </a:defRPr>
            </a:lvl1pPr>
            <a:lvl2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chemeClr val="bg1"/>
                </a:solidFill>
              </a:defRPr>
            </a:lvl2pPr>
            <a:lvl3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chemeClr val="bg1"/>
                </a:solidFill>
              </a:defRPr>
            </a:lvl3pPr>
            <a:lvl4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chemeClr val="bg1"/>
                </a:solidFill>
              </a:defRPr>
            </a:lvl4pPr>
            <a:lvl5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chemeClr val="bg1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noProof="0" dirty="0"/>
              <a:t>Click to edit the toc / contact</a:t>
            </a:r>
          </a:p>
          <a:p>
            <a:pPr lvl="1"/>
            <a:r>
              <a:rPr lang="en-US" noProof="0" dirty="0"/>
              <a:t>chapter</a:t>
            </a:r>
          </a:p>
          <a:p>
            <a:pPr lvl="2"/>
            <a:r>
              <a:rPr lang="en-US" noProof="0" dirty="0"/>
              <a:t>active chapter</a:t>
            </a:r>
          </a:p>
          <a:p>
            <a:pPr lvl="3"/>
            <a:r>
              <a:rPr lang="en-US" noProof="0" dirty="0"/>
              <a:t>subchapter</a:t>
            </a:r>
          </a:p>
          <a:p>
            <a:pPr lvl="4"/>
            <a:r>
              <a:rPr lang="en-US" noProof="0" dirty="0"/>
              <a:t>active subchapter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40000"/>
            <a:ext cx="451440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0332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63AA18A5-ADC1-CAFD-D7F2-5C8E6F1A03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1104"/>
          <a:stretch/>
        </p:blipFill>
        <p:spPr>
          <a:xfrm>
            <a:off x="0" y="-17999"/>
            <a:ext cx="12251305" cy="6893997"/>
          </a:xfrm>
          <a:prstGeom prst="rect">
            <a:avLst/>
          </a:prstGeom>
        </p:spPr>
      </p:pic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grpSp>
        <p:nvGrpSpPr>
          <p:cNvPr id="82" name="Gruppieren 81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3" name="Gerade Verbindung 8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1" name="cdtRectangle 115 Id57350">
            <a:extLst>
              <a:ext uri="{FF2B5EF4-FFF2-40B4-BE49-F238E27FC236}">
                <a16:creationId xmlns:a16="http://schemas.microsoft.com/office/drawing/2014/main" id="{3C04B2C6-2FF9-D448-B0B7-C99E947407A4}"/>
              </a:ext>
            </a:extLst>
          </p:cNvPr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ltGray">
          <a:xfrm>
            <a:off x="5595479" y="4139290"/>
            <a:ext cx="6480000" cy="1663205"/>
          </a:xfrm>
          <a:gradFill>
            <a:gsLst>
              <a:gs pos="88000">
                <a:srgbClr val="F86C83">
                  <a:alpha val="84706"/>
                </a:srgbClr>
              </a:gs>
              <a:gs pos="61000">
                <a:srgbClr val="6568A7">
                  <a:alpha val="84706"/>
                </a:srgbClr>
              </a:gs>
              <a:gs pos="0">
                <a:srgbClr val="313355">
                  <a:alpha val="84706"/>
                </a:srgbClr>
              </a:gs>
              <a:gs pos="100000">
                <a:srgbClr val="F99DC9">
                  <a:alpha val="84706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Blue light">
    <p:bg>
      <p:bgPr>
        <a:gradFill>
          <a:gsLst>
            <a:gs pos="88000">
              <a:srgbClr val="F86C83">
                <a:alpha val="84706"/>
              </a:srgbClr>
            </a:gs>
            <a:gs pos="61000">
              <a:srgbClr val="6568A7">
                <a:alpha val="84706"/>
              </a:srgbClr>
            </a:gs>
            <a:gs pos="0">
              <a:srgbClr val="313355">
                <a:alpha val="84706"/>
              </a:srgbClr>
            </a:gs>
            <a:gs pos="100000">
              <a:srgbClr val="F99DC9">
                <a:alpha val="84706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sp>
        <p:nvSpPr>
          <p:cNvPr id="34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7063" y="3891600"/>
            <a:ext cx="6480000" cy="234031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grpSp>
        <p:nvGrpSpPr>
          <p:cNvPr id="81" name="Gruppieren 80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2" name="Gerade Verbindung 81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655481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/>
            <p:custDataLst>
              <p:tags r:id="rId1"/>
            </p:custDataLst>
          </p:nvPr>
        </p:nvSpPr>
        <p:spPr bwMode="auto">
          <a:xfrm>
            <a:off x="4658996" y="1439999"/>
            <a:ext cx="7539354" cy="4752000"/>
          </a:xfrm>
          <a:solidFill>
            <a:srgbClr val="5C3269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chemeClr val="bg1"/>
                </a:solidFill>
              </a:defRPr>
            </a:lvl1pPr>
            <a:lvl2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BECDD7"/>
              </a:buClr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chemeClr val="bg1"/>
                </a:solidFill>
              </a:defRPr>
            </a:lvl2pPr>
            <a:lvl3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BECDD7"/>
              </a:buClr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chemeClr val="bg1"/>
                </a:solidFill>
              </a:defRPr>
            </a:lvl3pPr>
            <a:lvl4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BECDD7"/>
              </a:buClr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chemeClr val="bg1"/>
                </a:solidFill>
              </a:defRPr>
            </a:lvl4pPr>
            <a:lvl5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BECDD7"/>
              </a:buClr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chemeClr val="bg1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noProof="0" dirty="0"/>
              <a:t>Click to edit</a:t>
            </a:r>
          </a:p>
          <a:p>
            <a:pPr lvl="1"/>
            <a:r>
              <a:rPr lang="en-US" noProof="0" dirty="0"/>
              <a:t>chapter</a:t>
            </a:r>
          </a:p>
          <a:p>
            <a:pPr lvl="2"/>
            <a:r>
              <a:rPr lang="en-US" noProof="0" dirty="0"/>
              <a:t>active chapter</a:t>
            </a:r>
          </a:p>
          <a:p>
            <a:pPr lvl="3"/>
            <a:r>
              <a:rPr lang="en-US" noProof="0" dirty="0"/>
              <a:t>subchapter</a:t>
            </a:r>
          </a:p>
          <a:p>
            <a:pPr lvl="4"/>
            <a:r>
              <a:rPr lang="en-US" noProof="0" dirty="0"/>
              <a:t>active subchapter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39999"/>
            <a:ext cx="451440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021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 userDrawn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627063" y="1443038"/>
            <a:ext cx="3887914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 bwMode="auto">
          <a:xfrm>
            <a:off x="4658995" y="1440000"/>
            <a:ext cx="7539355" cy="4752000"/>
          </a:xfrm>
          <a:solidFill>
            <a:srgbClr val="5C3269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chemeClr val="bg1"/>
                </a:solidFill>
              </a:defRPr>
            </a:lvl1pPr>
            <a:lvl2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chemeClr val="bg1"/>
                </a:solidFill>
              </a:defRPr>
            </a:lvl2pPr>
            <a:lvl3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chemeClr val="bg1"/>
                </a:solidFill>
              </a:defRPr>
            </a:lvl3pPr>
            <a:lvl4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chemeClr val="bg1"/>
                </a:solidFill>
              </a:defRPr>
            </a:lvl4pPr>
            <a:lvl5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chemeClr val="bg1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noProof="0" dirty="0"/>
              <a:t>Click to edit</a:t>
            </a:r>
          </a:p>
          <a:p>
            <a:pPr lvl="1"/>
            <a:r>
              <a:rPr lang="en-US" noProof="0" dirty="0"/>
              <a:t>chapter</a:t>
            </a:r>
          </a:p>
          <a:p>
            <a:pPr lvl="2"/>
            <a:r>
              <a:rPr lang="en-US" noProof="0" dirty="0"/>
              <a:t>active chapter</a:t>
            </a:r>
          </a:p>
          <a:p>
            <a:pPr lvl="3"/>
            <a:r>
              <a:rPr lang="en-US" noProof="0" dirty="0"/>
              <a:t>subchapter</a:t>
            </a:r>
          </a:p>
          <a:p>
            <a:pPr lvl="4"/>
            <a:r>
              <a:rPr lang="en-US" noProof="0" dirty="0"/>
              <a:t>active subchapter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6034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40000"/>
            <a:ext cx="1220400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1440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 bwMode="auto">
          <a:xfrm>
            <a:off x="0" y="0"/>
            <a:ext cx="1219835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800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-2784"/>
            <a:ext cx="12196800" cy="68580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7" name="Gerade Verbindung 6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Gerade Verbindung 7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8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9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10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11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12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13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14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15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16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17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18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19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20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21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22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23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24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25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26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27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93159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51" userDrawn="1">
          <p15:clr>
            <a:srgbClr val="A4A3A4"/>
          </p15:clr>
        </p15:guide>
        <p15:guide id="2" pos="3842" userDrawn="1">
          <p15:clr>
            <a:srgbClr val="A4A3A4"/>
          </p15:clr>
        </p15:guide>
        <p15:guide id="3" pos="3935" userDrawn="1">
          <p15:clr>
            <a:srgbClr val="A4A3A4"/>
          </p15:clr>
        </p15:guide>
        <p15:guide id="4" pos="5567" userDrawn="1">
          <p15:clr>
            <a:srgbClr val="A4A3A4"/>
          </p15:clr>
        </p15:guide>
        <p15:guide id="5" pos="7379" userDrawn="1">
          <p15:clr>
            <a:srgbClr val="FBAE40"/>
          </p15:clr>
        </p15:guide>
        <p15:guide id="6" pos="391" userDrawn="1">
          <p15:clr>
            <a:srgbClr val="FBAE40"/>
          </p15:clr>
        </p15:guide>
        <p15:guide id="7" orient="horz" pos="3903" userDrawn="1">
          <p15:clr>
            <a:srgbClr val="FBAE40"/>
          </p15:clr>
        </p15:guide>
        <p15:guide id="9" orient="horz" pos="2358" userDrawn="1">
          <p15:clr>
            <a:srgbClr val="A4A3A4"/>
          </p15:clr>
        </p15:guide>
        <p15:guide id="10" orient="horz" pos="911" userDrawn="1">
          <p15:clr>
            <a:srgbClr val="FBAE40"/>
          </p15:clr>
        </p15:guide>
        <p15:guide id="11" orient="horz" pos="652" userDrawn="1">
          <p15:clr>
            <a:srgbClr val="A4A3A4"/>
          </p15:clr>
        </p15:guide>
        <p15:guide id="12" orient="horz" pos="210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ags" Target="../tags/tag13.xml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8.xml"/><Relationship Id="rId42" Type="http://schemas.openxmlformats.org/officeDocument/2006/relationships/tags" Target="../tags/tag16.xml"/><Relationship Id="rId47" Type="http://schemas.openxmlformats.org/officeDocument/2006/relationships/tags" Target="../tags/tag21.xml"/><Relationship Id="rId50" Type="http://schemas.openxmlformats.org/officeDocument/2006/relationships/tags" Target="../tags/tag2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tags" Target="../tags/tag3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ags" Target="../tags/tag6.xml"/><Relationship Id="rId37" Type="http://schemas.openxmlformats.org/officeDocument/2006/relationships/tags" Target="../tags/tag11.xml"/><Relationship Id="rId40" Type="http://schemas.openxmlformats.org/officeDocument/2006/relationships/tags" Target="../tags/tag14.xml"/><Relationship Id="rId45" Type="http://schemas.openxmlformats.org/officeDocument/2006/relationships/tags" Target="../tags/tag19.xml"/><Relationship Id="rId53" Type="http://schemas.openxmlformats.org/officeDocument/2006/relationships/tags" Target="../tags/tag27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ags" Target="../tags/tag5.xml"/><Relationship Id="rId44" Type="http://schemas.openxmlformats.org/officeDocument/2006/relationships/tags" Target="../tags/tag18.xml"/><Relationship Id="rId52" Type="http://schemas.openxmlformats.org/officeDocument/2006/relationships/tags" Target="../tags/tag2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Relationship Id="rId30" Type="http://schemas.openxmlformats.org/officeDocument/2006/relationships/tags" Target="../tags/tag4.xml"/><Relationship Id="rId35" Type="http://schemas.openxmlformats.org/officeDocument/2006/relationships/tags" Target="../tags/tag9.xml"/><Relationship Id="rId43" Type="http://schemas.openxmlformats.org/officeDocument/2006/relationships/tags" Target="../tags/tag17.xml"/><Relationship Id="rId48" Type="http://schemas.openxmlformats.org/officeDocument/2006/relationships/tags" Target="../tags/tag22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ags" Target="../tags/tag7.xml"/><Relationship Id="rId38" Type="http://schemas.openxmlformats.org/officeDocument/2006/relationships/tags" Target="../tags/tag12.xml"/><Relationship Id="rId46" Type="http://schemas.openxmlformats.org/officeDocument/2006/relationships/tags" Target="../tags/tag20.xml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1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ags" Target="../tags/tag2.xml"/><Relationship Id="rId36" Type="http://schemas.openxmlformats.org/officeDocument/2006/relationships/tags" Target="../tags/tag10.xml"/><Relationship Id="rId49" Type="http://schemas.openxmlformats.org/officeDocument/2006/relationships/tags" Target="../tags/tag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28"/>
            </p:custDataLst>
          </p:nvPr>
        </p:nvSpPr>
        <p:spPr bwMode="auto">
          <a:xfrm>
            <a:off x="0" y="-1"/>
            <a:ext cx="1219835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3384000" bIns="234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29"/>
            </p:custDataLst>
          </p:nvPr>
        </p:nvSpPr>
        <p:spPr bwMode="auto">
          <a:xfrm>
            <a:off x="627063" y="1443037"/>
            <a:ext cx="8208962" cy="475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3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3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3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3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3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cdtText Box 133 Id16"/>
          <p:cNvSpPr txBox="1">
            <a:spLocks noChangeArrowheads="1"/>
          </p:cNvSpPr>
          <p:nvPr>
            <p:custDataLst>
              <p:tags r:id="rId53"/>
            </p:custDataLst>
          </p:nvPr>
        </p:nvSpPr>
        <p:spPr bwMode="auto">
          <a:xfrm>
            <a:off x="9090390" y="6326675"/>
            <a:ext cx="6464819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400" tIns="144000" rIns="3211200" bIns="0" anchor="ctr"/>
          <a:lstStyle/>
          <a:p>
            <a:r>
              <a:rPr lang="en-US" sz="1000" b="1" noProof="0" dirty="0">
                <a:solidFill>
                  <a:srgbClr val="879BAA"/>
                </a:solidFill>
              </a:rPr>
              <a:t>Unrestricted © Alexey Sedoykin </a:t>
            </a:r>
            <a:r>
              <a:rPr lang="ru-RU" sz="1000" b="1" noProof="0" dirty="0">
                <a:solidFill>
                  <a:srgbClr val="879BAA"/>
                </a:solidFill>
              </a:rPr>
              <a:t>202</a:t>
            </a:r>
            <a:r>
              <a:rPr lang="en-US" sz="1000" b="1" noProof="0" dirty="0">
                <a:solidFill>
                  <a:srgbClr val="879BAA"/>
                </a:solidFill>
              </a:rPr>
              <a:t>2</a:t>
            </a:r>
          </a:p>
        </p:txBody>
      </p:sp>
      <p:grpSp>
        <p:nvGrpSpPr>
          <p:cNvPr id="67" name="Gruppieren 66"/>
          <p:cNvGrpSpPr/>
          <p:nvPr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68" name="Gerade Verbindung 67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68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69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70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71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72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73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74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75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76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77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78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79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80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81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02" r:id="rId2"/>
    <p:sldLayoutId id="2147483719" r:id="rId3"/>
    <p:sldLayoutId id="2147483711" r:id="rId4"/>
    <p:sldLayoutId id="2147483703" r:id="rId5"/>
    <p:sldLayoutId id="2147483679" r:id="rId6"/>
    <p:sldLayoutId id="2147483695" r:id="rId7"/>
    <p:sldLayoutId id="2147483705" r:id="rId8"/>
    <p:sldLayoutId id="2147483706" r:id="rId9"/>
    <p:sldLayoutId id="2147483712" r:id="rId10"/>
    <p:sldLayoutId id="2147483670" r:id="rId11"/>
    <p:sldLayoutId id="2147483692" r:id="rId12"/>
    <p:sldLayoutId id="2147483696" r:id="rId13"/>
    <p:sldLayoutId id="2147483707" r:id="rId14"/>
    <p:sldLayoutId id="2147483715" r:id="rId15"/>
    <p:sldLayoutId id="2147483683" r:id="rId16"/>
    <p:sldLayoutId id="2147483681" r:id="rId17"/>
    <p:sldLayoutId id="2147483697" r:id="rId18"/>
    <p:sldLayoutId id="2147483691" r:id="rId19"/>
    <p:sldLayoutId id="2147483693" r:id="rId20"/>
    <p:sldLayoutId id="2147483684" r:id="rId21"/>
    <p:sldLayoutId id="2147483685" r:id="rId22"/>
    <p:sldLayoutId id="2147483694" r:id="rId23"/>
    <p:sldLayoutId id="2147483686" r:id="rId24"/>
    <p:sldLayoutId id="2147483688" r:id="rId25"/>
    <p:sldLayoutId id="2147483704" r:id="rId26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5C3269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388" indent="-1800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775" indent="-1800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8163" indent="-1800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20000" indent="-1800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72000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6pPr>
      <a:lvl7pPr marL="72000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7pPr>
      <a:lvl8pPr marL="72000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8pPr>
      <a:lvl9pPr marL="72000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82895" y="2523463"/>
            <a:ext cx="7992584" cy="3279032"/>
          </a:xfrm>
        </p:spPr>
        <p:txBody>
          <a:bodyPr/>
          <a:lstStyle/>
          <a:p>
            <a:r>
              <a:rPr lang="en-US" dirty="0"/>
              <a:t>UML </a:t>
            </a:r>
            <a:br>
              <a:rPr lang="en-US" dirty="0"/>
            </a:br>
            <a:r>
              <a:rPr lang="ru-RU" dirty="0"/>
              <a:t>диаграмма использования</a:t>
            </a:r>
            <a:br>
              <a:rPr lang="ru-RU" dirty="0"/>
            </a:br>
            <a:r>
              <a:rPr lang="ru-RU" sz="2800" dirty="0"/>
              <a:t>чуть-чуть</a:t>
            </a:r>
            <a:br>
              <a:rPr lang="en-US" dirty="0"/>
            </a:br>
            <a:br>
              <a:rPr lang="en-US" sz="1100" b="0" dirty="0"/>
            </a:br>
            <a:r>
              <a:rPr lang="en-US" sz="2200" b="0" dirty="0"/>
              <a:t>alexey.sedoykin@yandex.ru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5907088"/>
            <a:ext cx="6480175" cy="323850"/>
          </a:xfrm>
        </p:spPr>
        <p:txBody>
          <a:bodyPr/>
          <a:lstStyle/>
          <a:p>
            <a:r>
              <a:rPr lang="en-US" dirty="0"/>
              <a:t>Where today meets tomorrow.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0" y="5907088"/>
            <a:ext cx="3311525" cy="323850"/>
          </a:xfrm>
        </p:spPr>
        <p:txBody>
          <a:bodyPr/>
          <a:lstStyle/>
          <a:p>
            <a:r>
              <a:rPr lang="en-US" dirty="0"/>
              <a:t>Restricted © Siemens </a:t>
            </a:r>
            <a:r>
              <a:rPr lang="ru-RU" dirty="0"/>
              <a:t>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7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8A225-09F2-9606-70BB-B2E344766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</a:t>
            </a:r>
            <a:r>
              <a:rPr lang="ru-RU" dirty="0"/>
              <a:t>, Диаграмма использования</a:t>
            </a:r>
            <a:br>
              <a:rPr lang="en-US" dirty="0"/>
            </a:br>
            <a:r>
              <a:rPr lang="ru-RU" dirty="0"/>
              <a:t>Примеры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8CF797-CC4E-5586-107F-794814A51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6" t="2749" r="3855" b="5900"/>
          <a:stretch/>
        </p:blipFill>
        <p:spPr>
          <a:xfrm>
            <a:off x="3362795" y="908650"/>
            <a:ext cx="5760800" cy="563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370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164BD-9AED-DF4B-CCB8-44312F8DB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"/>
            <a:ext cx="15388466" cy="1440000"/>
          </a:xfrm>
        </p:spPr>
        <p:txBody>
          <a:bodyPr/>
          <a:lstStyle/>
          <a:p>
            <a:r>
              <a:rPr lang="en-US" dirty="0"/>
              <a:t>Use Case</a:t>
            </a:r>
            <a:r>
              <a:rPr lang="ru-RU" dirty="0"/>
              <a:t>, Диаграмма использования</a:t>
            </a:r>
            <a:br>
              <a:rPr lang="en-US" dirty="0"/>
            </a:br>
            <a:r>
              <a:rPr lang="ru-RU" dirty="0"/>
              <a:t>От элементов диаграммы к …. классам/методам и пр., на примере </a:t>
            </a:r>
            <a:r>
              <a:rPr lang="en-US" dirty="0" err="1"/>
              <a:t>Altova</a:t>
            </a:r>
            <a:r>
              <a:rPr lang="en-US" dirty="0"/>
              <a:t> </a:t>
            </a:r>
            <a:r>
              <a:rPr lang="en-US" dirty="0" err="1"/>
              <a:t>UModel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AE28CE-2D79-0FEF-FD67-B5E240F1E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516" y="1772770"/>
            <a:ext cx="2938430" cy="19318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7D2495-B4C5-B34C-187D-75E9CB251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225" y="3987974"/>
            <a:ext cx="1872260" cy="15473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65A366-FD78-3DBE-2598-79CB2B37D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1535" y="2513686"/>
            <a:ext cx="2585641" cy="11908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C685C4-1324-8FC8-DEF9-2A709736F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7748" y="3987974"/>
            <a:ext cx="2225376" cy="15473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D283B8-DC2A-534F-5636-7E92843F97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6790"/>
          <a:stretch/>
        </p:blipFill>
        <p:spPr>
          <a:xfrm>
            <a:off x="2423461" y="3573020"/>
            <a:ext cx="2187453" cy="31274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E3EA82-7E37-F5CB-F674-2E7B2F7BFEF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7566"/>
          <a:stretch/>
        </p:blipFill>
        <p:spPr>
          <a:xfrm>
            <a:off x="122345" y="1251208"/>
            <a:ext cx="2187453" cy="312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1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F750BB-F4C6-4875-B35B-AAA0EE5F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A745C22-20DB-4485-ADCF-52E4F36A94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58996" y="1439999"/>
            <a:ext cx="7539354" cy="4752000"/>
          </a:xfrm>
        </p:spPr>
        <p:txBody>
          <a:bodyPr/>
          <a:lstStyle/>
          <a:p>
            <a:pPr marL="0" lvl="1" indent="0">
              <a:buNone/>
            </a:pPr>
            <a:r>
              <a:rPr lang="en-US" dirty="0"/>
              <a:t>Alexey Sedoykin</a:t>
            </a:r>
          </a:p>
          <a:p>
            <a:br>
              <a:rPr lang="en-US" dirty="0"/>
            </a:br>
            <a:r>
              <a:rPr lang="en-US" dirty="0"/>
              <a:t>Mobile: +</a:t>
            </a:r>
            <a:r>
              <a:rPr lang="ru-RU" dirty="0"/>
              <a:t>7 (</a:t>
            </a:r>
            <a:r>
              <a:rPr lang="en-US" dirty="0"/>
              <a:t>917</a:t>
            </a:r>
            <a:r>
              <a:rPr lang="ru-RU" dirty="0"/>
              <a:t>) </a:t>
            </a:r>
            <a:r>
              <a:rPr lang="en-US" dirty="0"/>
              <a:t>536</a:t>
            </a:r>
            <a:r>
              <a:rPr lang="ru-RU" dirty="0"/>
              <a:t> </a:t>
            </a:r>
            <a:r>
              <a:rPr lang="en-US" dirty="0"/>
              <a:t>67</a:t>
            </a:r>
            <a:r>
              <a:rPr lang="ru-RU" dirty="0"/>
              <a:t> </a:t>
            </a:r>
            <a:r>
              <a:rPr lang="en-US" dirty="0"/>
              <a:t>61</a:t>
            </a:r>
          </a:p>
          <a:p>
            <a:endParaRPr lang="ru-RU" dirty="0"/>
          </a:p>
          <a:p>
            <a:r>
              <a:rPr lang="en-US" dirty="0"/>
              <a:t>E-mail:</a:t>
            </a:r>
            <a:br>
              <a:rPr lang="en-US" dirty="0"/>
            </a:br>
            <a:r>
              <a:rPr lang="en-US" dirty="0"/>
              <a:t>alexey.sedoykin@yandex.ru</a:t>
            </a:r>
          </a:p>
          <a:p>
            <a:endParaRPr lang="ru-RU" dirty="0"/>
          </a:p>
        </p:txBody>
      </p:sp>
      <p:pic>
        <p:nvPicPr>
          <p:cNvPr id="8" name="Picture Placeholder 7" descr="A picture containing sky, outdoor, building, tower&#10;&#10;Description automatically generated">
            <a:extLst>
              <a:ext uri="{FF2B5EF4-FFF2-40B4-BE49-F238E27FC236}">
                <a16:creationId xmlns:a16="http://schemas.microsoft.com/office/drawing/2014/main" id="{AA905F9C-B3AE-3E16-CA6B-53FC00423BE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22710" r="22710"/>
          <a:stretch>
            <a:fillRect/>
          </a:stretch>
        </p:blipFill>
        <p:spPr>
          <a:xfrm>
            <a:off x="72298" y="1439999"/>
            <a:ext cx="4514400" cy="4752000"/>
          </a:xfrm>
        </p:spPr>
      </p:pic>
    </p:spTree>
    <p:extLst>
      <p:ext uri="{BB962C8B-B14F-4D97-AF65-F5344CB8AC3E}">
        <p14:creationId xmlns:p14="http://schemas.microsoft.com/office/powerpoint/2010/main" val="28587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79CF68C1-365D-16E6-3D5E-652E6CEB25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93685" y="2077016"/>
            <a:ext cx="3712518" cy="2199956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80108D-AF26-35B6-7068-857C3ED1DA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18164" y="1268700"/>
            <a:ext cx="4557841" cy="518472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/>
              <a:t>Средство графического представления функциональных требований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/>
              <a:t>Диаграмму использования целесообразно использовать при разборе тех. заданий, поддержке мыслительного процесса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CA4521-4A18-E7A1-94C3-70C4BBD8D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</a:t>
            </a:r>
            <a:r>
              <a:rPr lang="ru-RU" dirty="0"/>
              <a:t>, Диаграмма использования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B7081B6E-9293-06B7-8AA0-A2CE83A55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197" y="4913990"/>
            <a:ext cx="2781300" cy="1647825"/>
          </a:xfrm>
          <a:prstGeom prst="rect">
            <a:avLst/>
          </a:prstGeom>
        </p:spPr>
      </p:pic>
      <p:pic>
        <p:nvPicPr>
          <p:cNvPr id="12" name="Picture 11" descr="A picture containing person, control panel&#10;&#10;Description automatically generated">
            <a:extLst>
              <a:ext uri="{FF2B5EF4-FFF2-40B4-BE49-F238E27FC236}">
                <a16:creationId xmlns:a16="http://schemas.microsoft.com/office/drawing/2014/main" id="{AB68C39A-2CBE-9FA7-9BCD-2D4876B1C8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024"/>
          <a:stretch/>
        </p:blipFill>
        <p:spPr>
          <a:xfrm>
            <a:off x="224977" y="4184723"/>
            <a:ext cx="2800337" cy="2377092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D0238A-122A-ED8E-E9FF-76C0C799F7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554" b="14300"/>
          <a:stretch/>
        </p:blipFill>
        <p:spPr>
          <a:xfrm>
            <a:off x="2504739" y="861583"/>
            <a:ext cx="2710790" cy="1793848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6" name="Picture 15" descr="A picture containing person, table, indoor, drink&#10;&#10;Description automatically generated">
            <a:extLst>
              <a:ext uri="{FF2B5EF4-FFF2-40B4-BE49-F238E27FC236}">
                <a16:creationId xmlns:a16="http://schemas.microsoft.com/office/drawing/2014/main" id="{19C909BD-B61E-9D1F-BF29-EE3D9ACA90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6965" y="4458306"/>
            <a:ext cx="2710790" cy="1626474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E50C308F-6733-FB49-E5AF-96EA433BA3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8521" y="2831832"/>
            <a:ext cx="2610919" cy="162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63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A34BF6-5A21-B189-4023-639DB8422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Ключевые примитивы</a:t>
            </a:r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3A197FF0-59A1-5620-972C-85E0C21903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95" r="26594" b="20353"/>
          <a:stretch/>
        </p:blipFill>
        <p:spPr>
          <a:xfrm>
            <a:off x="1076957" y="2812003"/>
            <a:ext cx="1440201" cy="2321445"/>
          </a:xfrm>
          <a:prstGeom prst="rect">
            <a:avLst/>
          </a:prstGeom>
        </p:spPr>
      </p:pic>
      <p:sp>
        <p:nvSpPr>
          <p:cNvPr id="7" name="Callout: Line 6">
            <a:extLst>
              <a:ext uri="{FF2B5EF4-FFF2-40B4-BE49-F238E27FC236}">
                <a16:creationId xmlns:a16="http://schemas.microsoft.com/office/drawing/2014/main" id="{BA552D91-5D12-D679-270A-CC87A6F9456A}"/>
              </a:ext>
            </a:extLst>
          </p:cNvPr>
          <p:cNvSpPr/>
          <p:nvPr/>
        </p:nvSpPr>
        <p:spPr bwMode="auto">
          <a:xfrm>
            <a:off x="1797057" y="1284247"/>
            <a:ext cx="4752660" cy="1093789"/>
          </a:xfrm>
          <a:prstGeom prst="borderCallout1">
            <a:avLst>
              <a:gd name="adj1" fmla="val 106594"/>
              <a:gd name="adj2" fmla="val 20406"/>
              <a:gd name="adj3" fmla="val 159494"/>
              <a:gd name="adj4" fmla="val 6188"/>
            </a:avLst>
          </a:prstGeom>
          <a:solidFill>
            <a:srgbClr val="5C3269"/>
          </a:solidFill>
          <a:ln>
            <a:solidFill>
              <a:schemeClr val="tx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6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Актор</a:t>
            </a: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, </a:t>
            </a:r>
            <a:r>
              <a:rPr lang="ru-MD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любая сущность, использующая систему. Такой сущностью могут быть люди, технические устройства и др. системы</a:t>
            </a:r>
            <a:endParaRPr lang="en-US" sz="16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44164B-3224-FD41-A4CE-3673AA7D9ADE}"/>
              </a:ext>
            </a:extLst>
          </p:cNvPr>
          <p:cNvSpPr/>
          <p:nvPr/>
        </p:nvSpPr>
        <p:spPr bwMode="auto">
          <a:xfrm>
            <a:off x="4368291" y="4697901"/>
            <a:ext cx="3168440" cy="1224170"/>
          </a:xfrm>
          <a:prstGeom prst="ellipse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Ехать</a:t>
            </a:r>
            <a:endParaRPr lang="ru-RU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6007794E-B076-24E3-1554-0F5B60E5A933}"/>
              </a:ext>
            </a:extLst>
          </p:cNvPr>
          <p:cNvSpPr/>
          <p:nvPr/>
        </p:nvSpPr>
        <p:spPr bwMode="auto">
          <a:xfrm>
            <a:off x="7035305" y="2666075"/>
            <a:ext cx="4752660" cy="1093789"/>
          </a:xfrm>
          <a:prstGeom prst="borderCallout1">
            <a:avLst>
              <a:gd name="adj1" fmla="val 106594"/>
              <a:gd name="adj2" fmla="val 20406"/>
              <a:gd name="adj3" fmla="val 177464"/>
              <a:gd name="adj4" fmla="val -11613"/>
            </a:avLst>
          </a:prstGeom>
          <a:solidFill>
            <a:srgbClr val="5C3269"/>
          </a:solidFill>
          <a:ln>
            <a:solidFill>
              <a:schemeClr val="tx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Use-case</a:t>
            </a: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, </a:t>
            </a:r>
            <a:r>
              <a:rPr lang="ru-MD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фактически </a:t>
            </a: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это Функция</a:t>
            </a:r>
            <a:endParaRPr lang="ru-MD" sz="16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4286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8A2B74-B3D2-793A-81AB-C087020AB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Ключевые связи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41EC39-4F76-5977-574F-90448023B6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37"/>
          <a:stretch/>
        </p:blipFill>
        <p:spPr>
          <a:xfrm>
            <a:off x="15870" y="1772770"/>
            <a:ext cx="3712780" cy="3820058"/>
          </a:xfrm>
          <a:prstGeom prst="rect">
            <a:avLst/>
          </a:prstGeom>
        </p:spPr>
      </p:pic>
      <p:sp>
        <p:nvSpPr>
          <p:cNvPr id="7" name="Callout: Line 6">
            <a:extLst>
              <a:ext uri="{FF2B5EF4-FFF2-40B4-BE49-F238E27FC236}">
                <a16:creationId xmlns:a16="http://schemas.microsoft.com/office/drawing/2014/main" id="{D34C3DA6-0DF7-A11F-5E0A-23046522ADB1}"/>
              </a:ext>
            </a:extLst>
          </p:cNvPr>
          <p:cNvSpPr/>
          <p:nvPr/>
        </p:nvSpPr>
        <p:spPr bwMode="auto">
          <a:xfrm>
            <a:off x="4223529" y="931556"/>
            <a:ext cx="4099409" cy="1093789"/>
          </a:xfrm>
          <a:prstGeom prst="borderCallout1">
            <a:avLst>
              <a:gd name="adj1" fmla="val 71435"/>
              <a:gd name="adj2" fmla="val -2250"/>
              <a:gd name="adj3" fmla="val 90739"/>
              <a:gd name="adj4" fmla="val -19700"/>
            </a:avLst>
          </a:prstGeom>
          <a:solidFill>
            <a:srgbClr val="5C3269"/>
          </a:solidFill>
          <a:ln>
            <a:solidFill>
              <a:schemeClr val="tx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MD" sz="14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Отношение </a:t>
            </a:r>
            <a:r>
              <a:rPr lang="ru-RU" sz="14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А</a:t>
            </a:r>
            <a:r>
              <a:rPr lang="ru-MD" sz="14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ссоциация</a:t>
            </a:r>
            <a:r>
              <a:rPr lang="ru-MD" sz="14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 используется только для соединения </a:t>
            </a:r>
            <a:r>
              <a:rPr lang="ru-MD" sz="14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акторов</a:t>
            </a:r>
            <a:r>
              <a:rPr lang="ru-MD" sz="14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 и </a:t>
            </a:r>
            <a:r>
              <a:rPr lang="ru-RU" sz="14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функций (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use-</a:t>
            </a:r>
            <a:r>
              <a:rPr lang="ru-RU" sz="14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с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ase</a:t>
            </a:r>
            <a:r>
              <a:rPr lang="ru-RU" sz="14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)</a:t>
            </a:r>
            <a:endParaRPr lang="en-US" sz="14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</a:endParaRP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ADCD63C0-75CA-C928-F36C-2D8D0171D6A3}"/>
              </a:ext>
            </a:extLst>
          </p:cNvPr>
          <p:cNvSpPr/>
          <p:nvPr/>
        </p:nvSpPr>
        <p:spPr bwMode="auto">
          <a:xfrm>
            <a:off x="4226915" y="2211900"/>
            <a:ext cx="4099409" cy="1505737"/>
          </a:xfrm>
          <a:prstGeom prst="borderCallout1">
            <a:avLst>
              <a:gd name="adj1" fmla="val 33151"/>
              <a:gd name="adj2" fmla="val -1531"/>
              <a:gd name="adj3" fmla="val 36138"/>
              <a:gd name="adj4" fmla="val -18960"/>
            </a:avLst>
          </a:prstGeom>
          <a:solidFill>
            <a:srgbClr val="5C3269"/>
          </a:solidFill>
          <a:ln>
            <a:solidFill>
              <a:schemeClr val="tx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MD" sz="14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Отношение Обобщение означает, что какой-то </a:t>
            </a:r>
            <a:r>
              <a:rPr lang="ru-MD" sz="14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актор</a:t>
            </a:r>
            <a:r>
              <a:rPr lang="ru-MD" sz="14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 или функция могут быть обобщены до другого </a:t>
            </a:r>
            <a:r>
              <a:rPr lang="ru-MD" sz="14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актора</a:t>
            </a:r>
            <a:r>
              <a:rPr lang="ru-MD" sz="14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 или функции.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MD" sz="14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 Стрелка направлена  от частного случая(специализации) к общему случаю.</a:t>
            </a:r>
            <a:endParaRPr lang="en-US" sz="14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287F05-51E6-15A4-E681-EBA123B78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648" y="2300873"/>
            <a:ext cx="2146297" cy="12001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90A896-4D61-D4E2-7B80-87C08C56A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8629" y="2235935"/>
            <a:ext cx="1473851" cy="1267112"/>
          </a:xfrm>
          <a:prstGeom prst="rect">
            <a:avLst/>
          </a:prstGeom>
        </p:spPr>
      </p:pic>
      <p:sp>
        <p:nvSpPr>
          <p:cNvPr id="13" name="Callout: Line 12">
            <a:extLst>
              <a:ext uri="{FF2B5EF4-FFF2-40B4-BE49-F238E27FC236}">
                <a16:creationId xmlns:a16="http://schemas.microsoft.com/office/drawing/2014/main" id="{828C983B-FE27-8FFF-473D-4BEB79EA201B}"/>
              </a:ext>
            </a:extLst>
          </p:cNvPr>
          <p:cNvSpPr/>
          <p:nvPr/>
        </p:nvSpPr>
        <p:spPr bwMode="auto">
          <a:xfrm>
            <a:off x="4226914" y="3852997"/>
            <a:ext cx="4099409" cy="1224170"/>
          </a:xfrm>
          <a:prstGeom prst="borderCallout1">
            <a:avLst>
              <a:gd name="adj1" fmla="val 17525"/>
              <a:gd name="adj2" fmla="val -1208"/>
              <a:gd name="adj3" fmla="val 2568"/>
              <a:gd name="adj4" fmla="val -19075"/>
            </a:avLst>
          </a:prstGeom>
          <a:solidFill>
            <a:srgbClr val="5C3269"/>
          </a:solidFill>
          <a:ln>
            <a:solidFill>
              <a:schemeClr val="tx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MD" sz="14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Отношение </a:t>
            </a:r>
            <a:r>
              <a:rPr lang="ru-RU" sz="14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Включения</a:t>
            </a:r>
            <a:r>
              <a:rPr lang="ru-MD" sz="14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 используется </a:t>
            </a:r>
            <a:r>
              <a:rPr lang="ru-RU" sz="14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для заявления, что дочерние функции ОБЯЗАТЕЛЬНО входит в состав родительской функции и обеспечивают её задуманную функциональность</a:t>
            </a:r>
            <a:endParaRPr lang="en-US" sz="14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31F579-0408-EFB3-4916-4C11C00DA3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3059" y="3887897"/>
            <a:ext cx="2342036" cy="1063732"/>
          </a:xfrm>
          <a:prstGeom prst="rect">
            <a:avLst/>
          </a:prstGeom>
        </p:spPr>
      </p:pic>
      <p:sp>
        <p:nvSpPr>
          <p:cNvPr id="16" name="Callout: Line 15">
            <a:extLst>
              <a:ext uri="{FF2B5EF4-FFF2-40B4-BE49-F238E27FC236}">
                <a16:creationId xmlns:a16="http://schemas.microsoft.com/office/drawing/2014/main" id="{C667725E-BAB2-9CFC-6352-6B4CAD41E48C}"/>
              </a:ext>
            </a:extLst>
          </p:cNvPr>
          <p:cNvSpPr/>
          <p:nvPr/>
        </p:nvSpPr>
        <p:spPr bwMode="auto">
          <a:xfrm>
            <a:off x="4223528" y="5373270"/>
            <a:ext cx="4099409" cy="1224170"/>
          </a:xfrm>
          <a:prstGeom prst="borderCallout1">
            <a:avLst>
              <a:gd name="adj1" fmla="val 17525"/>
              <a:gd name="adj2" fmla="val -1208"/>
              <a:gd name="adj3" fmla="val -20469"/>
              <a:gd name="adj4" fmla="val -19283"/>
            </a:avLst>
          </a:prstGeom>
          <a:solidFill>
            <a:srgbClr val="5C3269"/>
          </a:solidFill>
          <a:ln>
            <a:solidFill>
              <a:schemeClr val="tx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MD" sz="14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Отношение </a:t>
            </a:r>
            <a:r>
              <a:rPr lang="ru-RU" sz="14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Расширения</a:t>
            </a:r>
            <a:r>
              <a:rPr lang="ru-MD" sz="14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 используется </a:t>
            </a:r>
            <a:r>
              <a:rPr lang="ru-RU" sz="14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для заявления, что дочерние функции НЕОБЯЗАТЕЛЬНО задействована в обеспечении работоспособности родительской функции</a:t>
            </a:r>
            <a:endParaRPr lang="en-US" sz="14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331DAE9-6FB3-9A41-DE66-25927892A9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2722" y="1098821"/>
            <a:ext cx="2053496" cy="8151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070C60-9AC2-4ECA-1F3E-2AC284F8E2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9525" y="5590235"/>
            <a:ext cx="3195821" cy="79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6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F3D8A-B869-EFD3-EA34-B9AA506A2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Направление связей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2A654-610F-C235-1B40-ABD8D477B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63" y="1443038"/>
            <a:ext cx="11160902" cy="473752"/>
          </a:xfrm>
        </p:spPr>
        <p:txBody>
          <a:bodyPr/>
          <a:lstStyle/>
          <a:p>
            <a:pPr algn="ctr"/>
            <a:r>
              <a:rPr lang="ru-MD" dirty="0">
                <a:latin typeface="Consolas" panose="020B0609020204030204" pitchFamily="49" charset="0"/>
              </a:rPr>
              <a:t>стрелка направлена от «зависимого» объекта к «независимому» (от специального к общему)</a:t>
            </a: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32DC1F-60AE-18DC-ED21-FB0058A828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6" t="6146" r="4322" b="11901"/>
          <a:stretch/>
        </p:blipFill>
        <p:spPr>
          <a:xfrm>
            <a:off x="3146765" y="2492870"/>
            <a:ext cx="4803066" cy="331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19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FCAEE-7FBB-DF09-8C1E-52C0E9B08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</a:t>
            </a:r>
            <a:r>
              <a:rPr lang="ru-RU" dirty="0"/>
              <a:t>, Диаграмма использования</a:t>
            </a:r>
            <a:br>
              <a:rPr lang="en-US" dirty="0"/>
            </a:br>
            <a:r>
              <a:rPr lang="ru-RU" dirty="0"/>
              <a:t>Примеры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35E48A8-176B-6BF5-F022-D5D9CE292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595" y="1340710"/>
            <a:ext cx="7921100" cy="51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50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1F697-DC67-FA26-6888-D5B1C885A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</a:t>
            </a:r>
            <a:r>
              <a:rPr lang="ru-RU" dirty="0"/>
              <a:t>, Диаграмма использования</a:t>
            </a:r>
            <a:br>
              <a:rPr lang="en-US" dirty="0"/>
            </a:br>
            <a:r>
              <a:rPr lang="ru-RU" dirty="0"/>
              <a:t>Примеры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56DD7E0-DC04-C8D3-DF57-B4479160F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174" y="1441935"/>
            <a:ext cx="3275475" cy="486920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88BD393-0EBE-FE44-BFA5-83276A12D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865" y="917773"/>
            <a:ext cx="3546595" cy="2808390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EF64AE85-2BDB-9089-5DD6-80416A803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8200" y="2420860"/>
            <a:ext cx="4391929" cy="405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331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6E8EC9-1389-DFBF-E9D8-48D7F492E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</a:t>
            </a:r>
            <a:r>
              <a:rPr lang="ru-RU" dirty="0"/>
              <a:t>, Диаграмма использования</a:t>
            </a:r>
            <a:br>
              <a:rPr lang="en-US" dirty="0"/>
            </a:br>
            <a:r>
              <a:rPr lang="ru-RU" dirty="0"/>
              <a:t>Примеры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9295C26-330B-8863-6AAA-1FAFD3913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655" y="1439999"/>
            <a:ext cx="6931671" cy="488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4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0B454-1078-572B-4377-B0A46717C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</a:t>
            </a:r>
            <a:r>
              <a:rPr lang="ru-RU" dirty="0"/>
              <a:t>, Диаграмма использования</a:t>
            </a:r>
            <a:br>
              <a:rPr lang="en-US" dirty="0"/>
            </a:br>
            <a:r>
              <a:rPr lang="ru-RU" dirty="0"/>
              <a:t>Примеры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5DD5E4-A27A-72D7-D549-67322F267D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27" b="7793"/>
          <a:stretch/>
        </p:blipFill>
        <p:spPr>
          <a:xfrm>
            <a:off x="2788642" y="1405435"/>
            <a:ext cx="6621066" cy="482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7205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VERSION" val="4.1.2.0"/>
  <p:tag name="CDT_CREATORVERSION" val="4.1.2.0"/>
  <p:tag name="CDT_TEMPLATEVERSION" val="2.0.0"/>
  <p:tag name="CDT_FONTSET" val="Arial"/>
  <p:tag name="CDT_CUSTOMER" val="Siemens_2016_16x9"/>
  <p:tag name="CDT_CUSTOMER_NAME" val="Siemens AG (Corporate Design Update 2016)"/>
  <p:tag name="CDT_LANGUAGE" val="103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heme/theme1.xml><?xml version="1.0" encoding="utf-8"?>
<a:theme xmlns:a="http://schemas.openxmlformats.org/drawingml/2006/main" name="Alexey Sedoykin 2022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Bef>
            <a:spcPts val="0"/>
          </a:spcBef>
          <a:defRPr sz="12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 | 255 255 255">
      <a:srgbClr val="FFFFFF"/>
    </a:custClr>
    <a:custClr name="Siemens Accent Yellow dark | 235 120 10">
      <a:srgbClr val="EB780A"/>
    </a:custClr>
    <a:custClr name="Siemens Accent Yellow light | 255 185 0">
      <a:srgbClr val="FFB900"/>
    </a:custClr>
    <a:custClr name="Siemens Stone dark | 60 70 75">
      <a:srgbClr val="3C464B"/>
    </a:custClr>
    <a:custClr name="Siemens Sand dark | 115 100 90">
      <a:srgbClr val="73645A"/>
    </a:custClr>
    <a:custClr name="Siemens Accent Teal dark | 0 100 110">
      <a:srgbClr val="00646E"/>
    </a:custClr>
    <a:custClr name="Siemens Accent Yellow | 125 45 30">
      <a:srgbClr val="7D2D1E"/>
    </a:custClr>
    <a:custClr name="Siemens Accent Red | 65 20 50">
      <a:srgbClr val="411432"/>
    </a:custClr>
    <a:custClr name="Siemens Accent Blue | 0 70 105">
      <a:srgbClr val="004669"/>
    </a:custClr>
    <a:custClr name="Siemens Accent Green | 70 95 25">
      <a:srgbClr val="465F19"/>
    </a:custClr>
    <a:custClr name="Black">
      <a:srgbClr val="000000"/>
    </a:custClr>
    <a:custClr name="Siemens Accent Red dark | 100 25 70">
      <a:srgbClr val="641946"/>
    </a:custClr>
    <a:custClr name="Siemens Accent Red light | 175 35 95">
      <a:srgbClr val="AF235F"/>
    </a:custClr>
    <a:custClr name="Siemens Stone | 120 135 145">
      <a:srgbClr val="788791"/>
    </a:custClr>
    <a:custClr name="Siemens Sand | 155 150 130">
      <a:srgbClr val="9B9682"/>
    </a:custClr>
    <a:custClr name="Siemens Accent Teal | 15 130 135">
      <a:srgbClr val="0F8287"/>
    </a:custClr>
    <a:custClr name="Siemens Accent Yellow | 200 90 30">
      <a:srgbClr val="C85A1E"/>
    </a:custClr>
    <a:custClr name="Siemens Accent Red dark | 100 25 70">
      <a:srgbClr val="641946"/>
    </a:custClr>
    <a:custClr name="Siemens Accent Blue dark | 0 95 135">
      <a:srgbClr val="005F87"/>
    </a:custClr>
    <a:custClr name="Siemens Accent Green dark | 100 125 45">
      <a:srgbClr val="647D2D"/>
    </a:custClr>
    <a:custClr name="Siemens Stone light | 135 155 170">
      <a:srgbClr val="879BAA"/>
    </a:custClr>
    <a:custClr name="Siemens Accent Blue dark | 0 95 135">
      <a:srgbClr val="005F87"/>
    </a:custClr>
    <a:custClr name="Siemens Accent Blue light | 80 190 215">
      <a:srgbClr val="50BED7"/>
    </a:custClr>
    <a:custClr name="Siemens Stone | 155 175 190">
      <a:srgbClr val="9BAFBE"/>
    </a:custClr>
    <a:custClr name="Siemens Sand | 185 185 165">
      <a:srgbClr val="B9B9A5"/>
    </a:custClr>
    <a:custClr name="Siemens Accent Teal | 50 160 160">
      <a:srgbClr val="32A0A0"/>
    </a:custClr>
    <a:custClr name="Siemens Accent Yellow dark | 235 120 10">
      <a:srgbClr val="EB780A"/>
    </a:custClr>
    <a:custClr name="Siemens Accent Red | 135 30 80">
      <a:srgbClr val="871E50"/>
    </a:custClr>
    <a:custClr name="Siemens Accent Blue | 35 135 170">
      <a:srgbClr val="2387AA"/>
    </a:custClr>
    <a:custClr name="Siemens Accent Green | 135 150 40">
      <a:srgbClr val="879628"/>
    </a:custClr>
    <a:custClr name="Siemens Stone light 35% | 190 205 215">
      <a:srgbClr val="BECDD7"/>
    </a:custClr>
    <a:custClr name="Siemens Accent Green dark | 100 125 45">
      <a:srgbClr val="647D2D"/>
    </a:custClr>
    <a:custClr name="Siemens Accent Green light | 170 180 20">
      <a:srgbClr val="AAB414"/>
    </a:custClr>
    <a:custClr name="Siemens Stone light 35% | 190 205 215">
      <a:srgbClr val="BECDD7"/>
    </a:custClr>
    <a:custClr name="Siemens Sand light 35% | 215 215 205">
      <a:srgbClr val="D7D7CD"/>
    </a:custClr>
    <a:custClr name="Siemens Accent Teal | 75 185 185">
      <a:srgbClr val="4BB9B9"/>
    </a:custClr>
    <a:custClr name="Siemens Accent Yellow light | 255 185 0">
      <a:srgbClr val="FFB900"/>
    </a:custClr>
    <a:custClr name="Siemens Accent Red light | 175 35 95">
      <a:srgbClr val="AF235F"/>
    </a:custClr>
    <a:custClr name="Siemens Accent Blue | 65 170 200">
      <a:srgbClr val="41AAC8"/>
    </a:custClr>
    <a:custClr name="Siemens Accent Green light | 170 180 20">
      <a:srgbClr val="AAB414"/>
    </a:custClr>
    <a:custClr name="Siemens Sand light 35% | 215 215 205">
      <a:srgbClr val="D7D7CD"/>
    </a:custClr>
    <a:custClr name="Siemens Accent Teal dark | 0 100 110">
      <a:srgbClr val="00646E"/>
    </a:custClr>
    <a:custClr name="Siemens Accent Teal light | 65 170 170">
      <a:srgbClr val="41AAAA"/>
    </a:custClr>
    <a:custClr name="Siemens Stone | 205 217 225">
      <a:srgbClr val="CDD9E1"/>
    </a:custClr>
    <a:custClr name="Siemens Sand | 225 225 215">
      <a:srgbClr val="E1E1D7"/>
    </a:custClr>
    <a:custClr name="Siemens Accent Teal | 165 225 225">
      <a:srgbClr val="A5E1E1"/>
    </a:custClr>
    <a:custClr name="Siemens Accent Yellow | 255 225 120">
      <a:srgbClr val="FFE178"/>
    </a:custClr>
    <a:custClr name="Siemens Accent Red | 215 105 140">
      <a:srgbClr val="D7698C"/>
    </a:custClr>
    <a:custClr name="Siemens Accent Blue | 125 210 230">
      <a:srgbClr val="7DD2E6"/>
    </a:custClr>
    <a:custClr name="Siemens Accent Green | 210 215 65">
      <a:srgbClr val="D2D741"/>
    </a:custClr>
  </a:custClr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sie-ppt-2010-16x9-standard-eng-v2-1</Template>
  <TotalTime>8681</TotalTime>
  <Words>259</Words>
  <Application>Microsoft Office PowerPoint</Application>
  <PresentationFormat>Custom</PresentationFormat>
  <Paragraphs>30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Consolas</vt:lpstr>
      <vt:lpstr>Wingdings</vt:lpstr>
      <vt:lpstr>Alexey Sedoykin 2022</vt:lpstr>
      <vt:lpstr>UML  диаграмма использования чуть-чуть  alexey.sedoykin@yandex.ru</vt:lpstr>
      <vt:lpstr>Use Case, Диаграмма использования</vt:lpstr>
      <vt:lpstr>Ключевые примитивы</vt:lpstr>
      <vt:lpstr>Ключевые связи</vt:lpstr>
      <vt:lpstr>Направление связей</vt:lpstr>
      <vt:lpstr>Use Case, Диаграмма использования Примеры</vt:lpstr>
      <vt:lpstr>Use Case, Диаграмма использования Примеры</vt:lpstr>
      <vt:lpstr>Use Case, Диаграмма использования Примеры</vt:lpstr>
      <vt:lpstr>Use Case, Диаграмма использования Примеры</vt:lpstr>
      <vt:lpstr>Use Case, Диаграмма использования Примеры</vt:lpstr>
      <vt:lpstr>Use Case, Диаграмма использования От элементов диаграммы к …. классам/методам и пр., на примере Altova UModel</vt:lpstr>
      <vt:lpstr>Thank you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UML  диаграмма классов чуть-чуть  alexey.sedoykin@yandex.ru</dc:title>
  <dc:creator>Alexey Sedoykin</dc:creator>
  <cp:keywords/>
  <cp:lastModifiedBy>3</cp:lastModifiedBy>
  <cp:revision>485</cp:revision>
  <cp:lastPrinted>2017-05-16T13:00:22Z</cp:lastPrinted>
  <dcterms:created xsi:type="dcterms:W3CDTF">2017-05-16T13:00:10Z</dcterms:created>
  <dcterms:modified xsi:type="dcterms:W3CDTF">2022-08-14T15:14:12Z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English</vt:lpwstr>
  </property>
  <property fmtid="{D5CDD505-2E9C-101B-9397-08002B2CF9AE}" pid="3" name="Release date">
    <vt:lpwstr>November 2017</vt:lpwstr>
  </property>
  <property fmtid="{D5CDD505-2E9C-101B-9397-08002B2CF9AE}" pid="4" name="Office version">
    <vt:lpwstr>2007 and higher</vt:lpwstr>
  </property>
  <property fmtid="{D5CDD505-2E9C-101B-9397-08002B2CF9AE}" pid="5" name="Release version">
    <vt:lpwstr>2.1</vt:lpwstr>
  </property>
  <property fmtid="{D5CDD505-2E9C-101B-9397-08002B2CF9AE}" pid="6" name="Document Confidentiality">
    <vt:lpwstr>Restricted</vt:lpwstr>
  </property>
</Properties>
</file>